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sldIdLst>
    <p:sldId id="256" r:id="rId2"/>
    <p:sldId id="339" r:id="rId3"/>
    <p:sldId id="340" r:id="rId4"/>
    <p:sldId id="341" r:id="rId5"/>
    <p:sldId id="342" r:id="rId6"/>
    <p:sldId id="343" r:id="rId7"/>
    <p:sldId id="349" r:id="rId8"/>
    <p:sldId id="344" r:id="rId9"/>
    <p:sldId id="345" r:id="rId10"/>
    <p:sldId id="346" r:id="rId11"/>
    <p:sldId id="356" r:id="rId12"/>
    <p:sldId id="347" r:id="rId13"/>
    <p:sldId id="355" r:id="rId14"/>
    <p:sldId id="351" r:id="rId15"/>
    <p:sldId id="354" r:id="rId16"/>
    <p:sldId id="353" r:id="rId17"/>
    <p:sldId id="352" r:id="rId18"/>
    <p:sldId id="350" r:id="rId19"/>
    <p:sldId id="348" r:id="rId20"/>
    <p:sldId id="269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CBE00"/>
    <a:srgbClr val="800000"/>
    <a:srgbClr val="D9E021"/>
    <a:srgbClr val="8CC63E"/>
    <a:srgbClr val="B3B3B3"/>
    <a:srgbClr val="2661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72" autoAdjust="0"/>
    <p:restoredTop sz="94660"/>
  </p:normalViewPr>
  <p:slideViewPr>
    <p:cSldViewPr snapToGrid="0">
      <p:cViewPr varScale="1">
        <p:scale>
          <a:sx n="66" d="100"/>
          <a:sy n="66" d="100"/>
        </p:scale>
        <p:origin x="78" y="3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912429" y="3947884"/>
            <a:ext cx="5279571" cy="795791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 smtClean="0"/>
              <a:t>课程标题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6067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456" y="72570"/>
            <a:ext cx="7968343" cy="620144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页面标题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456" y="798286"/>
            <a:ext cx="11992430" cy="5175478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4163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456" y="72570"/>
            <a:ext cx="7968343" cy="620144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页面标题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456" y="798286"/>
            <a:ext cx="11992430" cy="5175478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8679543" y="3381829"/>
            <a:ext cx="3251200" cy="2481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10305143" y="3582880"/>
            <a:ext cx="1248229" cy="2481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326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7649028" y="3645354"/>
            <a:ext cx="454297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课程标题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1732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6912429" y="3922126"/>
            <a:ext cx="5279571" cy="795791"/>
          </a:xfrm>
        </p:spPr>
        <p:txBody>
          <a:bodyPr>
            <a:normAutofit fontScale="90000"/>
          </a:bodyPr>
          <a:lstStyle/>
          <a:p>
            <a:r>
              <a:rPr lang="en-US" altLang="zh-CN" dirty="0" err="1" smtClean="0"/>
              <a:t>MapReduce</a:t>
            </a:r>
            <a:r>
              <a:rPr lang="zh-CN" altLang="en-US" dirty="0" smtClean="0"/>
              <a:t>开发插件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70364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管理远程</a:t>
            </a:r>
            <a:r>
              <a:rPr lang="en-US" altLang="zh-CN" dirty="0" smtClean="0"/>
              <a:t>HDFS</a:t>
            </a:r>
            <a:r>
              <a:rPr lang="zh-CN" altLang="en-US" dirty="0" smtClean="0"/>
              <a:t>文件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配置远程</a:t>
            </a:r>
            <a:r>
              <a:rPr lang="en-US" altLang="zh-CN" dirty="0" err="1" smtClean="0"/>
              <a:t>MapReduce</a:t>
            </a:r>
            <a:r>
              <a:rPr lang="zh-CN" altLang="en-US" dirty="0" smtClean="0"/>
              <a:t>路径后即可通过</a:t>
            </a:r>
            <a:r>
              <a:rPr lang="en-US" altLang="zh-CN" dirty="0" smtClean="0"/>
              <a:t>Eclipse</a:t>
            </a:r>
            <a:r>
              <a:rPr lang="zh-CN" altLang="en-US" dirty="0" smtClean="0"/>
              <a:t>方便的查看、管理</a:t>
            </a:r>
            <a:r>
              <a:rPr lang="en-US" altLang="zh-CN" dirty="0" smtClean="0"/>
              <a:t>Hadoop HDFS</a:t>
            </a:r>
            <a:r>
              <a:rPr lang="zh-CN" altLang="en-US" dirty="0" smtClean="0"/>
              <a:t>文件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8489"/>
          <a:stretch/>
        </p:blipFill>
        <p:spPr>
          <a:xfrm>
            <a:off x="5897334" y="1461979"/>
            <a:ext cx="5391150" cy="435825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5" name="圆角矩形 4"/>
          <p:cNvSpPr/>
          <p:nvPr/>
        </p:nvSpPr>
        <p:spPr>
          <a:xfrm>
            <a:off x="5911848" y="2816340"/>
            <a:ext cx="1736865" cy="202632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右箭头 5"/>
          <p:cNvSpPr/>
          <p:nvPr/>
        </p:nvSpPr>
        <p:spPr>
          <a:xfrm>
            <a:off x="5231235" y="2719615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700561" y="2695806"/>
            <a:ext cx="2575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Hadoop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插件后的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DFS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远程管理器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919104" y="2983254"/>
            <a:ext cx="1736865" cy="202632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 rot="10800000">
            <a:off x="7702501" y="2917656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312962" y="2816340"/>
            <a:ext cx="2575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刚才创建的</a:t>
            </a:r>
            <a:r>
              <a:rPr lang="en-US" altLang="zh-CN" b="1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MapReduce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远程地址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5926364" y="3208224"/>
            <a:ext cx="2216150" cy="1332023"/>
          </a:xfrm>
          <a:prstGeom prst="roundRect">
            <a:avLst>
              <a:gd name="adj" fmla="val 7950"/>
            </a:avLst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 rot="10800000">
            <a:off x="7934067" y="3876335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8592909" y="3903085"/>
            <a:ext cx="2575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远程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HDFS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/>
          <a:srcRect l="26685" t="51736" r="56582" b="27629"/>
          <a:stretch/>
        </p:blipFill>
        <p:spPr>
          <a:xfrm>
            <a:off x="4014105" y="4164236"/>
            <a:ext cx="2177144" cy="150948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17" name="右箭头 16"/>
          <p:cNvSpPr/>
          <p:nvPr/>
        </p:nvSpPr>
        <p:spPr>
          <a:xfrm rot="8100000">
            <a:off x="6077887" y="4632927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6459260" y="4760155"/>
            <a:ext cx="2575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右键菜单完成文件管理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4090306" y="4202455"/>
            <a:ext cx="1944030" cy="188221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2111047" y="4135821"/>
            <a:ext cx="2575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从远程端下载文件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4097566" y="4427425"/>
            <a:ext cx="1944030" cy="188221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5969904" y="4351383"/>
            <a:ext cx="2575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创建文件夹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4090312" y="4637885"/>
            <a:ext cx="1944030" cy="412508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2271287" y="4703300"/>
            <a:ext cx="2575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上传文件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文件夹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4097566" y="5167657"/>
            <a:ext cx="1944030" cy="188221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2735942" y="5100833"/>
            <a:ext cx="1380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刷新文件夹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4104826" y="5450683"/>
            <a:ext cx="1944030" cy="188221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6057014" y="5332805"/>
            <a:ext cx="1380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9203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MapReduce</a:t>
            </a:r>
            <a:r>
              <a:rPr lang="zh-CN" altLang="en-US" dirty="0" smtClean="0"/>
              <a:t>程序运行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/>
              <a:t>MapReduce</a:t>
            </a:r>
            <a:r>
              <a:rPr lang="zh-CN" altLang="en-US" dirty="0" smtClean="0"/>
              <a:t>程序运行两种方式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Eclipse</a:t>
            </a:r>
            <a:r>
              <a:rPr lang="zh-CN" altLang="en-US" dirty="0" smtClean="0"/>
              <a:t>端直接运行，远程访问</a:t>
            </a:r>
            <a:r>
              <a:rPr lang="en-US" altLang="zh-CN" dirty="0" err="1" smtClean="0"/>
              <a:t>MapReduce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打包为</a:t>
            </a:r>
            <a:r>
              <a:rPr lang="en-US" altLang="zh-CN" dirty="0" smtClean="0"/>
              <a:t>jar</a:t>
            </a:r>
            <a:r>
              <a:rPr lang="zh-CN" altLang="en-US" dirty="0" smtClean="0"/>
              <a:t>文件，拷贝到</a:t>
            </a:r>
            <a:r>
              <a:rPr lang="en-US" altLang="zh-CN" dirty="0" smtClean="0"/>
              <a:t>Hadoop</a:t>
            </a:r>
            <a:r>
              <a:rPr lang="zh-CN" altLang="en-US" dirty="0" smtClean="0"/>
              <a:t>服务器执行</a:t>
            </a:r>
            <a:endParaRPr lang="en-US" altLang="zh-CN" dirty="0" smtClean="0"/>
          </a:p>
          <a:p>
            <a:pPr lvl="1"/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8296" y="1950772"/>
            <a:ext cx="3589110" cy="269489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469" y="2648720"/>
            <a:ext cx="3279760" cy="3041108"/>
          </a:xfrm>
          <a:prstGeom prst="rect">
            <a:avLst/>
          </a:prstGeom>
        </p:spPr>
      </p:pic>
      <p:cxnSp>
        <p:nvCxnSpPr>
          <p:cNvPr id="11" name="直接箭头连接符 10"/>
          <p:cNvCxnSpPr/>
          <p:nvPr/>
        </p:nvCxnSpPr>
        <p:spPr>
          <a:xfrm flipV="1">
            <a:off x="3900856" y="3193397"/>
            <a:ext cx="4677087" cy="247420"/>
          </a:xfrm>
          <a:prstGeom prst="straightConnector1">
            <a:avLst/>
          </a:prstGeom>
          <a:ln w="101600">
            <a:solidFill>
              <a:srgbClr val="00B05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>
            <a:off x="2322286" y="3749152"/>
            <a:ext cx="7846386" cy="197088"/>
          </a:xfrm>
          <a:prstGeom prst="straightConnector1">
            <a:avLst/>
          </a:prstGeom>
          <a:ln w="101600">
            <a:solidFill>
              <a:srgbClr val="FF66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7407646" y="3023357"/>
            <a:ext cx="417460" cy="417460"/>
          </a:xfrm>
          <a:prstGeom prst="ellipse">
            <a:avLst/>
          </a:prstGeom>
          <a:solidFill>
            <a:schemeClr val="bg1"/>
          </a:solidFill>
          <a:ln w="1524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972658" y="3737510"/>
            <a:ext cx="417460" cy="417460"/>
          </a:xfrm>
          <a:prstGeom prst="ellipse">
            <a:avLst/>
          </a:prstGeom>
          <a:solidFill>
            <a:schemeClr val="bg1"/>
          </a:solidFill>
          <a:ln w="152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泪滴形 22"/>
          <p:cNvSpPr/>
          <p:nvPr/>
        </p:nvSpPr>
        <p:spPr>
          <a:xfrm rot="8100000">
            <a:off x="6956783" y="1378171"/>
            <a:ext cx="1319187" cy="1319187"/>
          </a:xfrm>
          <a:prstGeom prst="teardrop">
            <a:avLst>
              <a:gd name="adj" fmla="val 128040"/>
            </a:avLst>
          </a:prstGeom>
          <a:solidFill>
            <a:srgbClr val="00B0F0"/>
          </a:solidFill>
          <a:ln w="41275" cap="flat" cmpd="sng" algn="ctr">
            <a:solidFill>
              <a:schemeClr val="bg1"/>
            </a:solidFill>
            <a:prstDash val="solid"/>
            <a:miter lim="800000"/>
          </a:ln>
          <a:effectLst>
            <a:outerShdw blurRad="431800" dist="215900" dir="8100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068574" y="1493730"/>
            <a:ext cx="10415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远程访问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泪滴形 26"/>
          <p:cNvSpPr/>
          <p:nvPr/>
        </p:nvSpPr>
        <p:spPr>
          <a:xfrm rot="8100000">
            <a:off x="8499694" y="1957208"/>
            <a:ext cx="1319187" cy="1319187"/>
          </a:xfrm>
          <a:prstGeom prst="teardrop">
            <a:avLst>
              <a:gd name="adj" fmla="val 128040"/>
            </a:avLst>
          </a:prstGeom>
          <a:solidFill>
            <a:srgbClr val="C00000"/>
          </a:solidFill>
          <a:ln w="41275" cap="flat" cmpd="sng" algn="ctr">
            <a:solidFill>
              <a:schemeClr val="bg1"/>
            </a:solidFill>
            <a:prstDash val="solid"/>
            <a:miter lim="800000"/>
          </a:ln>
          <a:effectLst>
            <a:outerShdw blurRad="431800" dist="215900" dir="8100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609039" y="2031758"/>
            <a:ext cx="10415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传递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jar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本地访问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1340" y="3480589"/>
            <a:ext cx="656928" cy="734214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5878286" y="4146880"/>
            <a:ext cx="19468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导出</a:t>
            </a:r>
            <a:r>
              <a: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JAR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包拷贝到服务器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888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456" y="72570"/>
            <a:ext cx="9858830" cy="620144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直接在</a:t>
            </a:r>
            <a:r>
              <a:rPr lang="en-US" altLang="zh-CN" dirty="0" smtClean="0"/>
              <a:t>Eclipse</a:t>
            </a:r>
            <a:r>
              <a:rPr lang="zh-CN" altLang="en-US" dirty="0" smtClean="0"/>
              <a:t>运行</a:t>
            </a:r>
            <a:r>
              <a:rPr lang="en-US" altLang="zh-CN" dirty="0" err="1" smtClean="0"/>
              <a:t>WordCount</a:t>
            </a:r>
            <a:r>
              <a:rPr lang="zh-CN" altLang="en-US" dirty="0" smtClean="0"/>
              <a:t>远程访问</a:t>
            </a:r>
            <a:r>
              <a:rPr lang="en-US" altLang="zh-CN" dirty="0" err="1" smtClean="0"/>
              <a:t>MapReduce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运行时需要为程序提供参数，代表程序的输入和输出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输入和输出不能以文件路径的方式存在，否则将会访问本地资源，应该使用</a:t>
            </a:r>
            <a:r>
              <a:rPr lang="en-US" altLang="zh-CN" dirty="0" smtClean="0"/>
              <a:t>’</a:t>
            </a:r>
            <a:r>
              <a:rPr lang="en-US" altLang="zh-CN" dirty="0" err="1" smtClean="0"/>
              <a:t>hdfs</a:t>
            </a:r>
            <a:r>
              <a:rPr lang="en-US" altLang="zh-CN" dirty="0" smtClean="0"/>
              <a:t>://</a:t>
            </a:r>
            <a:r>
              <a:rPr lang="zh-CN" altLang="en-US" dirty="0" smtClean="0"/>
              <a:t>主机</a:t>
            </a:r>
            <a:r>
              <a:rPr lang="en-US" altLang="zh-CN" dirty="0" smtClean="0"/>
              <a:t>:</a:t>
            </a:r>
            <a:r>
              <a:rPr lang="zh-CN" altLang="en-US" dirty="0" smtClean="0"/>
              <a:t>端口</a:t>
            </a:r>
            <a:r>
              <a:rPr lang="en-US" altLang="zh-CN" dirty="0" smtClean="0"/>
              <a:t>/</a:t>
            </a:r>
            <a:r>
              <a:rPr lang="zh-CN" altLang="en-US" dirty="0" smtClean="0"/>
              <a:t>路径</a:t>
            </a:r>
            <a:r>
              <a:rPr lang="en-US" altLang="zh-CN" dirty="0" smtClean="0"/>
              <a:t>’</a:t>
            </a:r>
            <a:r>
              <a:rPr lang="zh-CN" altLang="en-US" dirty="0" smtClean="0"/>
              <a:t>的方式提供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713" y="2070433"/>
            <a:ext cx="4818742" cy="385978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9310" y="1945431"/>
            <a:ext cx="2347596" cy="399929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6" name="右箭头 5"/>
          <p:cNvSpPr/>
          <p:nvPr/>
        </p:nvSpPr>
        <p:spPr>
          <a:xfrm rot="16200000">
            <a:off x="3600945" y="3643838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052885" y="4239028"/>
            <a:ext cx="25751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Eclipse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的运行配置中为程序提供两个参数，分别代表程序的输入和输出路径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392859" y="3264559"/>
            <a:ext cx="3398340" cy="247899"/>
          </a:xfrm>
          <a:prstGeom prst="roundRect">
            <a:avLst>
              <a:gd name="adj" fmla="val 7950"/>
            </a:avLst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6442201" y="2633182"/>
            <a:ext cx="2266373" cy="3311548"/>
          </a:xfrm>
          <a:prstGeom prst="roundRect">
            <a:avLst>
              <a:gd name="adj" fmla="val 7950"/>
            </a:avLst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 rot="10800000">
            <a:off x="8460376" y="3589221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198159" y="2494600"/>
            <a:ext cx="279878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在运行前将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Hadoop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安装路径中的相关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Jar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加入到项目的</a:t>
            </a:r>
            <a:r>
              <a:rPr lang="en-US" altLang="zh-CN" b="1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BuildPath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中，尤其需要注意的是</a:t>
            </a:r>
            <a:r>
              <a:rPr lang="en-US" altLang="zh-CN" b="1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/Hadoop/</a:t>
            </a:r>
            <a:r>
              <a:rPr lang="en-US" altLang="zh-CN" b="1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hdfs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中的包，因为如果不添加的话，程序不会出现编译错误，运行时就会出现不能识别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hdfs://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协议的错误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6338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运行结果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4951" t="38598" r="23251" b="11064"/>
          <a:stretch/>
        </p:blipFill>
        <p:spPr>
          <a:xfrm>
            <a:off x="1689738" y="1332371"/>
            <a:ext cx="9341708" cy="368231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5" name="圆角矩形 4"/>
          <p:cNvSpPr/>
          <p:nvPr/>
        </p:nvSpPr>
        <p:spPr>
          <a:xfrm>
            <a:off x="4833257" y="2952496"/>
            <a:ext cx="6066971" cy="2062188"/>
          </a:xfrm>
          <a:prstGeom prst="roundRect">
            <a:avLst>
              <a:gd name="adj" fmla="val 7950"/>
            </a:avLst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右箭头 5"/>
          <p:cNvSpPr/>
          <p:nvPr/>
        </p:nvSpPr>
        <p:spPr>
          <a:xfrm rot="16200000">
            <a:off x="7735362" y="4816643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777221" y="5434480"/>
            <a:ext cx="4660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程序执行过程中控制台的输出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1097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查看程序生成的统计结果文件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5333" t="21199" r="68266" b="31334"/>
          <a:stretch/>
        </p:blipFill>
        <p:spPr>
          <a:xfrm>
            <a:off x="284205" y="1322173"/>
            <a:ext cx="3435179" cy="347225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l="4858" t="19003" r="70260" b="50422"/>
          <a:stretch/>
        </p:blipFill>
        <p:spPr>
          <a:xfrm>
            <a:off x="3414484" y="967945"/>
            <a:ext cx="3237471" cy="223657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8" name="右箭头 7"/>
          <p:cNvSpPr/>
          <p:nvPr/>
        </p:nvSpPr>
        <p:spPr>
          <a:xfrm rot="16200000">
            <a:off x="1672373" y="3726701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144262" y="4278970"/>
            <a:ext cx="2575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刷线远程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HDFS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877329" y="3204518"/>
            <a:ext cx="2330327" cy="365996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3414484" y="1903232"/>
            <a:ext cx="3087916" cy="1144767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/>
          <a:srcRect l="5427" t="18159" r="44169" b="44003"/>
          <a:stretch/>
        </p:blipFill>
        <p:spPr>
          <a:xfrm>
            <a:off x="5220042" y="2900041"/>
            <a:ext cx="6558105" cy="276791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12" name="右箭头 11"/>
          <p:cNvSpPr/>
          <p:nvPr/>
        </p:nvSpPr>
        <p:spPr>
          <a:xfrm rot="10800000">
            <a:off x="6322534" y="2277574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057556" y="2152449"/>
            <a:ext cx="33927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根据程序运行时输入的输出路径打开输出目录位置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5816213" y="4925301"/>
            <a:ext cx="2006988" cy="227270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右箭头 14"/>
          <p:cNvSpPr/>
          <p:nvPr/>
        </p:nvSpPr>
        <p:spPr>
          <a:xfrm>
            <a:off x="5156572" y="4794423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3406703" y="4819230"/>
            <a:ext cx="19032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打开输出文件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8035863" y="2900041"/>
            <a:ext cx="3742284" cy="2767915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9498654" y="4355111"/>
            <a:ext cx="19032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单词计数统计结果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185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运行程序的注意事项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程序运行时请确保输出路径不存在，否则程序将输出异常而不能正常执行（空文件夹也不行），因此如果再次运行的话需要将之前的运行结果删除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4857" t="34713" r="51171" b="35219"/>
          <a:stretch/>
        </p:blipFill>
        <p:spPr>
          <a:xfrm>
            <a:off x="2658466" y="2038081"/>
            <a:ext cx="5721178" cy="219950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5" name="矩形 4"/>
          <p:cNvSpPr/>
          <p:nvPr/>
        </p:nvSpPr>
        <p:spPr>
          <a:xfrm>
            <a:off x="1425626" y="4343155"/>
            <a:ext cx="818685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-635"/>
            <a:r>
              <a:rPr lang="zh-CN" altLang="en-US" sz="4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在使用打包</a:t>
            </a:r>
            <a:r>
              <a:rPr lang="en-US" altLang="zh-CN" sz="4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JAR</a:t>
            </a:r>
            <a:r>
              <a:rPr lang="zh-CN" altLang="en-US" sz="4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方式执行之前</a:t>
            </a:r>
            <a:endParaRPr lang="en-US" altLang="zh-CN" sz="40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  <a:p>
            <a:pPr algn="ctr" defTabSz="-635"/>
            <a:r>
              <a:rPr lang="zh-CN" altLang="en-US" sz="4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先将之前生成的执行结果删除</a:t>
            </a:r>
            <a:endParaRPr lang="en-US" altLang="zh-CN" sz="4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504415" y="3444081"/>
            <a:ext cx="2330327" cy="365996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右箭头 6"/>
          <p:cNvSpPr/>
          <p:nvPr/>
        </p:nvSpPr>
        <p:spPr>
          <a:xfrm rot="10800000">
            <a:off x="5798109" y="3444081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456951" y="3463650"/>
            <a:ext cx="5575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执行右键菜单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-&gt;Delete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删除之前生成的结果输出文件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235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打包</a:t>
            </a:r>
            <a:r>
              <a:rPr lang="en-US" altLang="zh-CN" dirty="0" smtClean="0"/>
              <a:t>Jar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Hadoop</a:t>
            </a:r>
            <a:r>
              <a:rPr lang="zh-CN" altLang="en-US" dirty="0" smtClean="0"/>
              <a:t>并不会读取</a:t>
            </a:r>
            <a:r>
              <a:rPr lang="en-US" altLang="zh-CN" dirty="0" smtClean="0"/>
              <a:t>Jar</a:t>
            </a:r>
            <a:r>
              <a:rPr lang="zh-CN" altLang="en-US" dirty="0" smtClean="0"/>
              <a:t>包的属性文件以查找主类，而是我们在运行</a:t>
            </a:r>
            <a:r>
              <a:rPr lang="en-US" altLang="zh-CN" dirty="0" smtClean="0"/>
              <a:t>jar</a:t>
            </a:r>
            <a:r>
              <a:rPr lang="zh-CN" altLang="en-US" dirty="0" smtClean="0"/>
              <a:t>包的时候手动指出，因此打包的时候选择</a:t>
            </a:r>
            <a:r>
              <a:rPr lang="en-US" altLang="zh-CN" dirty="0" smtClean="0"/>
              <a:t>JAR</a:t>
            </a:r>
            <a:r>
              <a:rPr lang="zh-CN" altLang="en-US" dirty="0" smtClean="0"/>
              <a:t>或</a:t>
            </a:r>
            <a:r>
              <a:rPr lang="en-US" altLang="zh-CN" dirty="0" smtClean="0"/>
              <a:t>Runnable </a:t>
            </a:r>
            <a:r>
              <a:rPr lang="en-US" altLang="zh-CN" dirty="0" err="1" smtClean="0"/>
              <a:t>JARfile</a:t>
            </a:r>
            <a:r>
              <a:rPr lang="zh-CN" altLang="en-US" dirty="0" smtClean="0"/>
              <a:t>均可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4858" t="11571" r="51266" b="10557"/>
          <a:stretch/>
        </p:blipFill>
        <p:spPr>
          <a:xfrm>
            <a:off x="920013" y="1850232"/>
            <a:ext cx="3952534" cy="394397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8685" y="1850232"/>
            <a:ext cx="5018962" cy="394397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6" name="圆角矩形 5"/>
          <p:cNvSpPr/>
          <p:nvPr/>
        </p:nvSpPr>
        <p:spPr>
          <a:xfrm>
            <a:off x="963555" y="3840162"/>
            <a:ext cx="1047399" cy="189803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 rot="5400000">
            <a:off x="1157833" y="3407601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92771" y="2854103"/>
            <a:ext cx="34001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选择项目相关的所有包和类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2054495" y="3840162"/>
            <a:ext cx="2677162" cy="189803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右箭头 11"/>
          <p:cNvSpPr/>
          <p:nvPr/>
        </p:nvSpPr>
        <p:spPr>
          <a:xfrm rot="16200000">
            <a:off x="2877190" y="4139137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320261" y="4712579"/>
            <a:ext cx="18888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2.Export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导出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右箭头 13"/>
          <p:cNvSpPr/>
          <p:nvPr/>
        </p:nvSpPr>
        <p:spPr>
          <a:xfrm>
            <a:off x="4697636" y="3265609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5490815" y="3817954"/>
            <a:ext cx="4611128" cy="189803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5487116" y="4147375"/>
            <a:ext cx="4611128" cy="189803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箭头连接符 17"/>
          <p:cNvCxnSpPr/>
          <p:nvPr/>
        </p:nvCxnSpPr>
        <p:spPr>
          <a:xfrm flipH="1" flipV="1">
            <a:off x="10098244" y="3887612"/>
            <a:ext cx="644324" cy="80210"/>
          </a:xfrm>
          <a:prstGeom prst="straightConnector1">
            <a:avLst/>
          </a:prstGeom>
          <a:ln w="38100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 flipH="1">
            <a:off x="10120376" y="4073394"/>
            <a:ext cx="622192" cy="154368"/>
          </a:xfrm>
          <a:prstGeom prst="straightConnector1">
            <a:avLst/>
          </a:prstGeom>
          <a:ln w="38100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10742568" y="3611729"/>
            <a:ext cx="12327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两种类型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jar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文件均可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7379730" y="5334994"/>
            <a:ext cx="1082100" cy="354606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右箭头 27"/>
          <p:cNvSpPr/>
          <p:nvPr/>
        </p:nvSpPr>
        <p:spPr>
          <a:xfrm rot="5400000">
            <a:off x="7524337" y="4946420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7224096" y="4502802"/>
            <a:ext cx="1629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开始导出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8856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打包</a:t>
            </a:r>
            <a:r>
              <a:rPr lang="en-US" altLang="zh-CN" dirty="0" smtClean="0"/>
              <a:t>Jar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为</a:t>
            </a:r>
            <a:r>
              <a:rPr lang="en-US" altLang="zh-CN" dirty="0" smtClean="0"/>
              <a:t>Jar</a:t>
            </a:r>
            <a:r>
              <a:rPr lang="zh-CN" altLang="en-US" dirty="0" smtClean="0"/>
              <a:t>提供路径和文件名后直接导出即可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1533" y="1396777"/>
            <a:ext cx="4599343" cy="447538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5" name="文本框 4"/>
          <p:cNvSpPr txBox="1"/>
          <p:nvPr/>
        </p:nvSpPr>
        <p:spPr>
          <a:xfrm>
            <a:off x="1194812" y="3656083"/>
            <a:ext cx="184722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Jar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提供保存的路径和文件名，本例直接将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Jar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文件保存到了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Hadoop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的安装目录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601392" y="3821926"/>
            <a:ext cx="4139484" cy="314647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右箭头 6"/>
          <p:cNvSpPr/>
          <p:nvPr/>
        </p:nvSpPr>
        <p:spPr>
          <a:xfrm>
            <a:off x="2942550" y="3821926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6792969" y="5480279"/>
            <a:ext cx="947907" cy="252866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 rot="10800000">
            <a:off x="7722378" y="5408671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381220" y="5435422"/>
            <a:ext cx="18472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导出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Jar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7253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执行</a:t>
            </a:r>
            <a:r>
              <a:rPr lang="en-US" altLang="zh-CN" dirty="0" smtClean="0"/>
              <a:t>Jar</a:t>
            </a:r>
            <a:r>
              <a:rPr lang="zh-CN" altLang="en-US" dirty="0" smtClean="0"/>
              <a:t>程序的指令格式是：</a:t>
            </a:r>
            <a:r>
              <a:rPr lang="en-US" altLang="zh-CN" dirty="0" smtClean="0"/>
              <a:t>Hadoop jar </a:t>
            </a:r>
            <a:r>
              <a:rPr lang="en-US" altLang="zh-CN" dirty="0" err="1" smtClean="0"/>
              <a:t>jar</a:t>
            </a:r>
            <a:r>
              <a:rPr lang="zh-CN" altLang="en-US" dirty="0" smtClean="0"/>
              <a:t>路径 程序入口类名 输入 输出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执行</a:t>
            </a:r>
            <a:r>
              <a:rPr lang="en-US" altLang="zh-CN" dirty="0" smtClean="0"/>
              <a:t>Jar</a:t>
            </a:r>
            <a:r>
              <a:rPr lang="zh-CN" altLang="en-US" dirty="0" smtClean="0"/>
              <a:t>包中的</a:t>
            </a:r>
            <a:r>
              <a:rPr lang="en-US" altLang="zh-CN" dirty="0" err="1" smtClean="0"/>
              <a:t>MapReduce</a:t>
            </a:r>
            <a:r>
              <a:rPr lang="zh-CN" altLang="en-US" dirty="0" smtClean="0"/>
              <a:t>应用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714" y="1429531"/>
            <a:ext cx="6981825" cy="35242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3593" y="2277660"/>
            <a:ext cx="6915150" cy="32004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6" name="圆角矩形 5"/>
          <p:cNvSpPr/>
          <p:nvPr/>
        </p:nvSpPr>
        <p:spPr>
          <a:xfrm>
            <a:off x="576713" y="1467309"/>
            <a:ext cx="6981825" cy="314647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右箭头 6"/>
          <p:cNvSpPr/>
          <p:nvPr/>
        </p:nvSpPr>
        <p:spPr>
          <a:xfrm rot="10800000">
            <a:off x="7558538" y="1407702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217380" y="1407702"/>
            <a:ext cx="35537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Jar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</a:t>
            </a:r>
            <a:r>
              <a:rPr lang="en-US" altLang="zh-CN" b="1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WordCount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右箭头 9"/>
          <p:cNvSpPr/>
          <p:nvPr/>
        </p:nvSpPr>
        <p:spPr>
          <a:xfrm rot="5400000">
            <a:off x="4779053" y="1860723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3723594" y="2302629"/>
            <a:ext cx="6915150" cy="3175431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021183" y="4484730"/>
            <a:ext cx="35537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程序执行过程的控制台输出，和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Eclipse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控制台输出一致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4395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查看程序输出结果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使用</a:t>
            </a:r>
            <a:r>
              <a:rPr lang="en-US" altLang="zh-CN" dirty="0" smtClean="0"/>
              <a:t>Hadoop shell</a:t>
            </a:r>
            <a:r>
              <a:rPr lang="zh-CN" altLang="en-US" dirty="0" smtClean="0"/>
              <a:t>的</a:t>
            </a:r>
            <a:r>
              <a:rPr lang="en-US" altLang="zh-CN" dirty="0" err="1" smtClean="0"/>
              <a:t>ls</a:t>
            </a:r>
            <a:r>
              <a:rPr lang="zh-CN" altLang="en-US" dirty="0" smtClean="0"/>
              <a:t>命令可以查看文件系统结构</a:t>
            </a:r>
            <a:endParaRPr lang="en-US" altLang="zh-CN" dirty="0" smtClean="0"/>
          </a:p>
          <a:p>
            <a:r>
              <a:rPr lang="zh-CN" altLang="en-US" dirty="0" smtClean="0"/>
              <a:t>使用</a:t>
            </a:r>
            <a:r>
              <a:rPr lang="en-US" altLang="zh-CN" dirty="0" smtClean="0"/>
              <a:t>Hadoop shell </a:t>
            </a:r>
            <a:r>
              <a:rPr lang="zh-CN" altLang="en-US" dirty="0" smtClean="0"/>
              <a:t>的</a:t>
            </a:r>
            <a:r>
              <a:rPr lang="en-US" altLang="zh-CN" dirty="0" smtClean="0"/>
              <a:t>cat</a:t>
            </a:r>
            <a:r>
              <a:rPr lang="zh-CN" altLang="en-US" dirty="0" smtClean="0"/>
              <a:t>命令可以查看结果内容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002" y="1875581"/>
            <a:ext cx="6953250" cy="151447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7" name="圆角矩形 6"/>
          <p:cNvSpPr/>
          <p:nvPr/>
        </p:nvSpPr>
        <p:spPr>
          <a:xfrm>
            <a:off x="562427" y="1908008"/>
            <a:ext cx="6981825" cy="314647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 rot="10800000">
            <a:off x="7536862" y="1829731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195704" y="1829731"/>
            <a:ext cx="35537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查看输出文件目录结构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611261" y="3048453"/>
            <a:ext cx="6981825" cy="314647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内容占位符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8986" y="3386025"/>
            <a:ext cx="6030782" cy="239748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11" name="文本框 10"/>
          <p:cNvSpPr txBox="1"/>
          <p:nvPr/>
        </p:nvSpPr>
        <p:spPr>
          <a:xfrm>
            <a:off x="2904276" y="2675963"/>
            <a:ext cx="2298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程序输出结果文件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300601" y="3352911"/>
            <a:ext cx="6109167" cy="333718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右箭头 12"/>
          <p:cNvSpPr/>
          <p:nvPr/>
        </p:nvSpPr>
        <p:spPr>
          <a:xfrm rot="5400000">
            <a:off x="7827722" y="2919941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856062" y="2395398"/>
            <a:ext cx="35537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查看输出内容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339793" y="3910962"/>
            <a:ext cx="6109167" cy="1905660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739948" y="4400100"/>
            <a:ext cx="35537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程序统计结果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4556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安装</a:t>
            </a:r>
            <a:r>
              <a:rPr lang="en-US" altLang="zh-CN" dirty="0" smtClean="0"/>
              <a:t>Eclipse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由于在</a:t>
            </a:r>
            <a:r>
              <a:rPr lang="en-US" altLang="zh-CN" dirty="0" smtClean="0"/>
              <a:t>Windows</a:t>
            </a:r>
            <a:r>
              <a:rPr lang="zh-CN" altLang="en-US" dirty="0" smtClean="0"/>
              <a:t>中利用</a:t>
            </a:r>
            <a:r>
              <a:rPr lang="en-US" altLang="zh-CN" dirty="0" smtClean="0"/>
              <a:t>Eclipse</a:t>
            </a:r>
            <a:r>
              <a:rPr lang="zh-CN" altLang="en-US" dirty="0" smtClean="0"/>
              <a:t>插件管理</a:t>
            </a:r>
            <a:r>
              <a:rPr lang="en-US" altLang="zh-CN" dirty="0" smtClean="0"/>
              <a:t>HDFS</a:t>
            </a:r>
            <a:r>
              <a:rPr lang="zh-CN" altLang="en-US" dirty="0" smtClean="0"/>
              <a:t>文件会出现很多难以控制的问题（包括</a:t>
            </a:r>
            <a:r>
              <a:rPr lang="en-US" altLang="zh-CN" dirty="0" smtClean="0"/>
              <a:t>Hadoop</a:t>
            </a:r>
            <a:r>
              <a:rPr lang="zh-CN" altLang="en-US" dirty="0" smtClean="0"/>
              <a:t>的本地库替换等），因此我们可以在</a:t>
            </a:r>
            <a:r>
              <a:rPr lang="en-US" altLang="zh-CN" dirty="0" smtClean="0"/>
              <a:t>Linux</a:t>
            </a:r>
            <a:r>
              <a:rPr lang="zh-CN" altLang="en-US" dirty="0" smtClean="0"/>
              <a:t>中安装</a:t>
            </a:r>
            <a:r>
              <a:rPr lang="en-US" altLang="zh-CN" dirty="0" smtClean="0"/>
              <a:t>Eclipse</a:t>
            </a:r>
            <a:r>
              <a:rPr lang="zh-CN" altLang="en-US" dirty="0" smtClean="0"/>
              <a:t>和对应插件。</a:t>
            </a:r>
            <a:endParaRPr lang="en-US" altLang="zh-CN" dirty="0" smtClean="0"/>
          </a:p>
          <a:p>
            <a:r>
              <a:rPr lang="zh-CN" altLang="en-US" dirty="0" smtClean="0"/>
              <a:t>需要先按照以前课程的内容安装</a:t>
            </a:r>
            <a:r>
              <a:rPr lang="en-US" altLang="zh-CN" dirty="0" smtClean="0"/>
              <a:t>JDK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9150" y="3281613"/>
            <a:ext cx="5299660" cy="2004456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5185704" y="3176041"/>
            <a:ext cx="2129496" cy="1829096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右箭头 6"/>
          <p:cNvSpPr/>
          <p:nvPr/>
        </p:nvSpPr>
        <p:spPr>
          <a:xfrm rot="10800000">
            <a:off x="6816015" y="3569004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474857" y="3305380"/>
            <a:ext cx="22206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官网下载的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Linux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版本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Eclipse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是一个典型的压缩包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右箭头 8"/>
          <p:cNvSpPr/>
          <p:nvPr/>
        </p:nvSpPr>
        <p:spPr>
          <a:xfrm rot="10800000">
            <a:off x="4367205" y="3569004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052442" y="2501979"/>
            <a:ext cx="13964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利用可视化工具或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tar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命令解压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6695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2772" y="2296659"/>
            <a:ext cx="9159228" cy="112871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196112" y="2267631"/>
            <a:ext cx="61540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r>
              <a:rPr lang="en-US" altLang="zh-CN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090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安装</a:t>
            </a:r>
            <a:r>
              <a:rPr lang="en-US" altLang="zh-CN" dirty="0" smtClean="0"/>
              <a:t>Eclipse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822" y="1033462"/>
            <a:ext cx="9144000" cy="387667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5" name="圆角矩形 4"/>
          <p:cNvSpPr/>
          <p:nvPr/>
        </p:nvSpPr>
        <p:spPr>
          <a:xfrm>
            <a:off x="693823" y="1154736"/>
            <a:ext cx="3144252" cy="481559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右箭头 5"/>
          <p:cNvSpPr/>
          <p:nvPr/>
        </p:nvSpPr>
        <p:spPr>
          <a:xfrm rot="10800000">
            <a:off x="3838075" y="1197474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496917" y="1197474"/>
            <a:ext cx="35996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本例解压到了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b="1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usr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/eclipse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916588" y="3070653"/>
            <a:ext cx="921487" cy="784655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 rot="10800000">
            <a:off x="3738206" y="3264939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452157" y="3291690"/>
            <a:ext cx="35996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执行该文件即可启动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Eclipse</a:t>
            </a:r>
          </a:p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在启动之前需要安装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Eclipse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Hadoop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插件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41487" y="2181074"/>
            <a:ext cx="711124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-635"/>
            <a:r>
              <a:rPr lang="en-US" altLang="zh-CN" sz="4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Eclipse</a:t>
            </a:r>
            <a:r>
              <a:rPr lang="zh-CN" altLang="en-US" sz="4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解压后的</a:t>
            </a:r>
            <a:r>
              <a:rPr lang="zh-CN" altLang="en-US" sz="4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文件结构</a:t>
            </a:r>
            <a:endParaRPr lang="en-US" altLang="zh-CN" sz="32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8961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安装</a:t>
            </a:r>
            <a:r>
              <a:rPr lang="en-US" altLang="zh-CN" dirty="0" smtClean="0"/>
              <a:t>Hadoop</a:t>
            </a:r>
            <a:r>
              <a:rPr lang="zh-CN" altLang="en-US" dirty="0" smtClean="0"/>
              <a:t>插件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8717" y="991101"/>
            <a:ext cx="9144000" cy="387667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49" y="3662613"/>
            <a:ext cx="1333500" cy="952500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561391" y="3537284"/>
            <a:ext cx="1400758" cy="1203158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箭头连接符 7"/>
          <p:cNvCxnSpPr>
            <a:stCxn id="6" idx="3"/>
            <a:endCxn id="9" idx="1"/>
          </p:cNvCxnSpPr>
          <p:nvPr/>
        </p:nvCxnSpPr>
        <p:spPr>
          <a:xfrm flipV="1">
            <a:off x="1962149" y="2727858"/>
            <a:ext cx="4302295" cy="1411005"/>
          </a:xfrm>
          <a:prstGeom prst="straightConnector1">
            <a:avLst/>
          </a:prstGeom>
          <a:ln w="101600">
            <a:solidFill>
              <a:srgbClr val="FF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圆角矩形 8"/>
          <p:cNvSpPr/>
          <p:nvPr/>
        </p:nvSpPr>
        <p:spPr>
          <a:xfrm>
            <a:off x="6264444" y="2341542"/>
            <a:ext cx="899525" cy="772632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 rot="16200000">
            <a:off x="965978" y="4684234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61391" y="5178607"/>
            <a:ext cx="17635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Hadoop Eclipse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开发插件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右箭头 12"/>
          <p:cNvSpPr/>
          <p:nvPr/>
        </p:nvSpPr>
        <p:spPr>
          <a:xfrm rot="10800000">
            <a:off x="7000300" y="2526830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652060" y="2401705"/>
            <a:ext cx="17635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Eclipse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存放插件的目录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267199" y="3412561"/>
            <a:ext cx="37845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将插件文件（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.jar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）拷贝到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Eclipse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存放插件的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plugins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目录即可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053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配置插件</a:t>
            </a:r>
            <a:endParaRPr lang="zh-CN" altLang="en-US" dirty="0"/>
          </a:p>
        </p:txBody>
      </p:sp>
      <p:sp>
        <p:nvSpPr>
          <p:cNvPr id="5" name="内容占位符 3"/>
          <p:cNvSpPr>
            <a:spLocks noGrp="1"/>
          </p:cNvSpPr>
          <p:nvPr>
            <p:ph idx="1"/>
          </p:nvPr>
        </p:nvSpPr>
        <p:spPr>
          <a:xfrm>
            <a:off x="83456" y="798286"/>
            <a:ext cx="11992430" cy="5175478"/>
          </a:xfrm>
        </p:spPr>
        <p:txBody>
          <a:bodyPr/>
          <a:lstStyle/>
          <a:p>
            <a:r>
              <a:rPr lang="zh-CN" altLang="en-US" dirty="0" smtClean="0"/>
              <a:t>设置</a:t>
            </a:r>
            <a:r>
              <a:rPr lang="en-US" altLang="zh-CN" dirty="0" smtClean="0"/>
              <a:t>Hadoop</a:t>
            </a:r>
            <a:r>
              <a:rPr lang="zh-CN" altLang="en-US" dirty="0" smtClean="0"/>
              <a:t>插件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Windows-&gt;Preferences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515" t="9318" b="21497"/>
          <a:stretch/>
        </p:blipFill>
        <p:spPr>
          <a:xfrm>
            <a:off x="812800" y="1764620"/>
            <a:ext cx="9921194" cy="388143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6" name="圆角矩形 5"/>
          <p:cNvSpPr/>
          <p:nvPr/>
        </p:nvSpPr>
        <p:spPr>
          <a:xfrm>
            <a:off x="4244814" y="1764620"/>
            <a:ext cx="820672" cy="281894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4411727" y="4892448"/>
            <a:ext cx="2366443" cy="303665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 rot="8097399">
            <a:off x="4736064" y="1292438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423871" y="1096787"/>
            <a:ext cx="17635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Windows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菜单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右箭头 9"/>
          <p:cNvSpPr/>
          <p:nvPr/>
        </p:nvSpPr>
        <p:spPr>
          <a:xfrm rot="10800000">
            <a:off x="6790274" y="4842214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7538851" y="4826779"/>
            <a:ext cx="17635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首选项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355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配置</a:t>
            </a:r>
            <a:r>
              <a:rPr lang="zh-CN" altLang="en-US" dirty="0" smtClean="0"/>
              <a:t>插件</a:t>
            </a:r>
            <a:r>
              <a:rPr lang="en-US" altLang="zh-CN" dirty="0" smtClean="0"/>
              <a:t>-</a:t>
            </a:r>
            <a:r>
              <a:rPr lang="zh-CN" altLang="en-US" dirty="0" smtClean="0"/>
              <a:t>设置</a:t>
            </a:r>
            <a:r>
              <a:rPr lang="en-US" altLang="zh-CN" dirty="0" smtClean="0"/>
              <a:t>Hadoop</a:t>
            </a:r>
            <a:r>
              <a:rPr lang="zh-CN" altLang="en-US" dirty="0" smtClean="0"/>
              <a:t>位置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在插件中确定</a:t>
            </a:r>
            <a:r>
              <a:rPr lang="en-US" altLang="zh-CN" dirty="0" smtClean="0"/>
              <a:t>Hadoop</a:t>
            </a:r>
            <a:r>
              <a:rPr lang="zh-CN" altLang="en-US" dirty="0" smtClean="0"/>
              <a:t>的安装位置，即系统的</a:t>
            </a:r>
            <a:r>
              <a:rPr lang="en-US" altLang="zh-CN" dirty="0" smtClean="0"/>
              <a:t>$HADOOP_HOME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8028" y="1389876"/>
            <a:ext cx="5664200" cy="423951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6" name="圆角矩形 5"/>
          <p:cNvSpPr/>
          <p:nvPr/>
        </p:nvSpPr>
        <p:spPr>
          <a:xfrm>
            <a:off x="1900756" y="2512106"/>
            <a:ext cx="2366443" cy="303665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右箭头 6"/>
          <p:cNvSpPr/>
          <p:nvPr/>
        </p:nvSpPr>
        <p:spPr>
          <a:xfrm rot="10800000">
            <a:off x="4374405" y="2461874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122982" y="2446439"/>
            <a:ext cx="53563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插件安装成功后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Preferences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中将会存在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Hadoop Map/Reduce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的选项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5485785" y="2037202"/>
            <a:ext cx="2366443" cy="303665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 rot="10800000">
            <a:off x="7942117" y="2033136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574582" y="2032215"/>
            <a:ext cx="3672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在此位置确定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Hadoop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的安装路径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6403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配置</a:t>
            </a:r>
            <a:r>
              <a:rPr lang="en-US" altLang="zh-CN" dirty="0" smtClean="0"/>
              <a:t>HDFS</a:t>
            </a:r>
            <a:r>
              <a:rPr lang="zh-CN" altLang="en-US" dirty="0" smtClean="0"/>
              <a:t>和</a:t>
            </a:r>
            <a:r>
              <a:rPr lang="en-US" altLang="zh-CN" dirty="0" err="1" smtClean="0"/>
              <a:t>MapReduce</a:t>
            </a:r>
            <a:r>
              <a:rPr lang="zh-CN" altLang="en-US" dirty="0" smtClean="0"/>
              <a:t>服务器地址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打开</a:t>
            </a:r>
            <a:r>
              <a:rPr lang="en-US" altLang="zh-CN" dirty="0" err="1" smtClean="0"/>
              <a:t>MapReduce</a:t>
            </a:r>
            <a:r>
              <a:rPr lang="zh-CN" altLang="en-US" dirty="0" smtClean="0"/>
              <a:t>视图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Windows-&gt;Show View-&gt;Other…</a:t>
            </a:r>
          </a:p>
          <a:p>
            <a:pPr lvl="1"/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18542" t="11655" r="22559" b="28820"/>
          <a:stretch/>
        </p:blipFill>
        <p:spPr>
          <a:xfrm>
            <a:off x="259442" y="1736882"/>
            <a:ext cx="7157358" cy="406668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6" name="圆角矩形 5"/>
          <p:cNvSpPr/>
          <p:nvPr/>
        </p:nvSpPr>
        <p:spPr>
          <a:xfrm>
            <a:off x="2880469" y="1631310"/>
            <a:ext cx="820672" cy="281894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右箭头 6"/>
          <p:cNvSpPr/>
          <p:nvPr/>
        </p:nvSpPr>
        <p:spPr>
          <a:xfrm rot="10800000">
            <a:off x="3737898" y="1584894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396740" y="1609257"/>
            <a:ext cx="17635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Windows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菜单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909497" y="2746227"/>
            <a:ext cx="2315644" cy="374343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>
            <a:off x="2297796" y="2711711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240953" y="2738461"/>
            <a:ext cx="17635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显示视图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5108411" y="5281653"/>
            <a:ext cx="1960043" cy="277318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727417" y="5235646"/>
            <a:ext cx="17635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其他视图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右箭头 15"/>
          <p:cNvSpPr/>
          <p:nvPr/>
        </p:nvSpPr>
        <p:spPr>
          <a:xfrm rot="10800000">
            <a:off x="7087379" y="5222271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/>
          <a:srcRect l="51785" t="18998" r="19992" b="15526"/>
          <a:stretch/>
        </p:blipFill>
        <p:spPr>
          <a:xfrm>
            <a:off x="7888984" y="316853"/>
            <a:ext cx="3672114" cy="478971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cxnSp>
        <p:nvCxnSpPr>
          <p:cNvPr id="19" name="直接箭头连接符 18"/>
          <p:cNvCxnSpPr>
            <a:endCxn id="17" idx="1"/>
          </p:cNvCxnSpPr>
          <p:nvPr/>
        </p:nvCxnSpPr>
        <p:spPr>
          <a:xfrm flipV="1">
            <a:off x="7068454" y="2711711"/>
            <a:ext cx="820530" cy="2569942"/>
          </a:xfrm>
          <a:prstGeom prst="straightConnector1">
            <a:avLst/>
          </a:prstGeom>
          <a:ln w="101600">
            <a:solidFill>
              <a:srgbClr val="FF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圆角矩形 19"/>
          <p:cNvSpPr/>
          <p:nvPr/>
        </p:nvSpPr>
        <p:spPr>
          <a:xfrm>
            <a:off x="7987706" y="2337367"/>
            <a:ext cx="3393521" cy="374344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右箭头 20"/>
          <p:cNvSpPr/>
          <p:nvPr/>
        </p:nvSpPr>
        <p:spPr>
          <a:xfrm rot="5400000">
            <a:off x="9553086" y="1898610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8875641" y="1424161"/>
            <a:ext cx="24098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打开</a:t>
            </a:r>
            <a:r>
              <a:rPr lang="en-US" altLang="zh-CN" b="1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MapReduce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地址视图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557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配置</a:t>
            </a:r>
            <a:r>
              <a:rPr lang="en-US" altLang="zh-CN" dirty="0"/>
              <a:t>HDFS</a:t>
            </a:r>
            <a:r>
              <a:rPr lang="zh-CN" altLang="en-US" dirty="0"/>
              <a:t>和</a:t>
            </a:r>
            <a:r>
              <a:rPr lang="en-US" altLang="zh-CN" dirty="0" err="1"/>
              <a:t>MapReduce</a:t>
            </a:r>
            <a:r>
              <a:rPr lang="zh-CN" altLang="en-US" dirty="0"/>
              <a:t>服务器地址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806" y="1002846"/>
            <a:ext cx="8776834" cy="471204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5" name="圆角矩形 4"/>
          <p:cNvSpPr/>
          <p:nvPr/>
        </p:nvSpPr>
        <p:spPr>
          <a:xfrm>
            <a:off x="7358126" y="4091480"/>
            <a:ext cx="1960043" cy="277318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964595" y="4792959"/>
            <a:ext cx="2642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</a:t>
            </a:r>
            <a:r>
              <a:rPr lang="en-US" altLang="zh-CN" b="1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MapReduce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连接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右箭头 6"/>
          <p:cNvSpPr/>
          <p:nvPr/>
        </p:nvSpPr>
        <p:spPr>
          <a:xfrm rot="10800000">
            <a:off x="9228240" y="4032098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3388469" y="4838966"/>
            <a:ext cx="1960043" cy="277318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 rot="10800000">
            <a:off x="5348512" y="4779584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9867095" y="4058849"/>
            <a:ext cx="2150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MapReduce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视图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5697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配置</a:t>
            </a:r>
            <a:r>
              <a:rPr lang="en-US" altLang="zh-CN" dirty="0"/>
              <a:t>HDFS</a:t>
            </a:r>
            <a:r>
              <a:rPr lang="zh-CN" altLang="en-US" dirty="0"/>
              <a:t>和</a:t>
            </a:r>
            <a:r>
              <a:rPr lang="en-US" altLang="zh-CN" dirty="0" err="1"/>
              <a:t>MapReduce</a:t>
            </a:r>
            <a:r>
              <a:rPr lang="zh-CN" altLang="en-US" dirty="0"/>
              <a:t>服务器地址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34717" t="54514" r="29586" b="8581"/>
          <a:stretch/>
        </p:blipFill>
        <p:spPr>
          <a:xfrm>
            <a:off x="246742" y="982798"/>
            <a:ext cx="3802743" cy="221034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4220" y="1465944"/>
            <a:ext cx="7151910" cy="443785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6" name="圆角矩形 5"/>
          <p:cNvSpPr/>
          <p:nvPr/>
        </p:nvSpPr>
        <p:spPr>
          <a:xfrm>
            <a:off x="1732049" y="2206739"/>
            <a:ext cx="1736865" cy="376804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46742" y="1933476"/>
            <a:ext cx="8846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右键菜单，新建连接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1073207" y="2206739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>
            <a:off x="3314230" y="2192509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3660412" y="2583543"/>
            <a:ext cx="3930559" cy="295132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050607" y="2233489"/>
            <a:ext cx="36315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为构建的连接配置设置一个名字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3769744" y="3043052"/>
            <a:ext cx="1847285" cy="327314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右箭头 12"/>
          <p:cNvSpPr/>
          <p:nvPr/>
        </p:nvSpPr>
        <p:spPr>
          <a:xfrm>
            <a:off x="3110902" y="3008668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073208" y="3043052"/>
            <a:ext cx="209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MapReduce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主机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3769744" y="3449562"/>
            <a:ext cx="1847285" cy="327314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右箭头 15"/>
          <p:cNvSpPr/>
          <p:nvPr/>
        </p:nvSpPr>
        <p:spPr>
          <a:xfrm>
            <a:off x="3139493" y="3386135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087504" y="3406330"/>
            <a:ext cx="209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MapReduce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端口，默认为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50020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5681915" y="3453978"/>
            <a:ext cx="1847285" cy="327314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右箭头 18"/>
          <p:cNvSpPr/>
          <p:nvPr/>
        </p:nvSpPr>
        <p:spPr>
          <a:xfrm rot="10800000">
            <a:off x="7590971" y="3415178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8213069" y="3449562"/>
            <a:ext cx="34128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HDFS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端口，由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core-site.xml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配置文件中</a:t>
            </a:r>
            <a:r>
              <a:rPr lang="en-US" altLang="zh-CN" b="1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fs.defaultFS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属性值的端口配置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28370" y="4177891"/>
            <a:ext cx="5562600" cy="174307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22" name="圆角矩形 21"/>
          <p:cNvSpPr/>
          <p:nvPr/>
        </p:nvSpPr>
        <p:spPr>
          <a:xfrm>
            <a:off x="5343230" y="5235445"/>
            <a:ext cx="607628" cy="309011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3489101" y="5529468"/>
            <a:ext cx="209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ore-site.xml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箭头连接符 23"/>
          <p:cNvCxnSpPr/>
          <p:nvPr/>
        </p:nvCxnSpPr>
        <p:spPr>
          <a:xfrm flipV="1">
            <a:off x="5692765" y="3776876"/>
            <a:ext cx="457582" cy="1411006"/>
          </a:xfrm>
          <a:prstGeom prst="straightConnector1">
            <a:avLst/>
          </a:prstGeom>
          <a:ln w="101600">
            <a:solidFill>
              <a:srgbClr val="FF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7925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1330</TotalTime>
  <Words>775</Words>
  <Application>Microsoft Office PowerPoint</Application>
  <PresentationFormat>宽屏</PresentationFormat>
  <Paragraphs>100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6" baseType="lpstr">
      <vt:lpstr>宋体</vt:lpstr>
      <vt:lpstr>微软雅黑</vt:lpstr>
      <vt:lpstr>Arial</vt:lpstr>
      <vt:lpstr>Calibri</vt:lpstr>
      <vt:lpstr>Times New Roman</vt:lpstr>
      <vt:lpstr>自定义设计方案</vt:lpstr>
      <vt:lpstr>MapReduce开发插件</vt:lpstr>
      <vt:lpstr>安装Eclipse</vt:lpstr>
      <vt:lpstr>安装Eclipse</vt:lpstr>
      <vt:lpstr>安装Hadoop插件</vt:lpstr>
      <vt:lpstr>配置插件</vt:lpstr>
      <vt:lpstr>配置插件-设置Hadoop位置</vt:lpstr>
      <vt:lpstr>配置HDFS和MapReduce服务器地址</vt:lpstr>
      <vt:lpstr>配置HDFS和MapReduce服务器地址</vt:lpstr>
      <vt:lpstr>配置HDFS和MapReduce服务器地址</vt:lpstr>
      <vt:lpstr>管理远程HDFS文件</vt:lpstr>
      <vt:lpstr>MapReduce程序运行</vt:lpstr>
      <vt:lpstr>直接在Eclipse运行WordCount远程访问MapReduce</vt:lpstr>
      <vt:lpstr>运行结果</vt:lpstr>
      <vt:lpstr>查看程序生成的统计结果文件</vt:lpstr>
      <vt:lpstr>运行程序的注意事项</vt:lpstr>
      <vt:lpstr>打包Jar</vt:lpstr>
      <vt:lpstr>打包Jar</vt:lpstr>
      <vt:lpstr>执行Jar包中的MapReduce应用</vt:lpstr>
      <vt:lpstr>查看程序输出结果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Eric</dc:creator>
  <cp:lastModifiedBy>Eric</cp:lastModifiedBy>
  <cp:revision>128</cp:revision>
  <dcterms:created xsi:type="dcterms:W3CDTF">2015-11-03T07:39:43Z</dcterms:created>
  <dcterms:modified xsi:type="dcterms:W3CDTF">2016-06-23T01:43:08Z</dcterms:modified>
</cp:coreProperties>
</file>